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70" r:id="rId3"/>
    <p:sldId id="274" r:id="rId4"/>
    <p:sldId id="257" r:id="rId5"/>
    <p:sldId id="258" r:id="rId6"/>
    <p:sldId id="259" r:id="rId7"/>
    <p:sldId id="275" r:id="rId8"/>
    <p:sldId id="260" r:id="rId9"/>
    <p:sldId id="261" r:id="rId10"/>
    <p:sldId id="262" r:id="rId11"/>
    <p:sldId id="263" r:id="rId12"/>
    <p:sldId id="264" r:id="rId13"/>
    <p:sldId id="271" r:id="rId14"/>
    <p:sldId id="272" r:id="rId15"/>
    <p:sldId id="273" r:id="rId16"/>
    <p:sldId id="268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8FE80C-11A3-4382-8EF4-7974B30346AB}" type="datetimeFigureOut">
              <a:rPr lang="en-US" smtClean="0"/>
              <a:pPr/>
              <a:t>6/9/2019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776897-4BE2-4AF9-BD67-68EB0902F4D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776897-4BE2-4AF9-BD67-68EB0902F4D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04A2D-B5C9-4628-B8F6-FF70BE2F5AB7}" type="datetimeFigureOut">
              <a:rPr lang="en-US" smtClean="0"/>
              <a:pPr/>
              <a:t>6/9/2019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DD7A1-3A4F-4ADF-B4DE-5AA15C0D1B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04A2D-B5C9-4628-B8F6-FF70BE2F5AB7}" type="datetimeFigureOut">
              <a:rPr lang="en-US" smtClean="0"/>
              <a:pPr/>
              <a:t>6/9/2019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DD7A1-3A4F-4ADF-B4DE-5AA15C0D1B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04A2D-B5C9-4628-B8F6-FF70BE2F5AB7}" type="datetimeFigureOut">
              <a:rPr lang="en-US" smtClean="0"/>
              <a:pPr/>
              <a:t>6/9/2019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DD7A1-3A4F-4ADF-B4DE-5AA15C0D1B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04A2D-B5C9-4628-B8F6-FF70BE2F5AB7}" type="datetimeFigureOut">
              <a:rPr lang="en-US" smtClean="0"/>
              <a:pPr/>
              <a:t>6/9/2019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DD7A1-3A4F-4ADF-B4DE-5AA15C0D1B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04A2D-B5C9-4628-B8F6-FF70BE2F5AB7}" type="datetimeFigureOut">
              <a:rPr lang="en-US" smtClean="0"/>
              <a:pPr/>
              <a:t>6/9/2019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DD7A1-3A4F-4ADF-B4DE-5AA15C0D1B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04A2D-B5C9-4628-B8F6-FF70BE2F5AB7}" type="datetimeFigureOut">
              <a:rPr lang="en-US" smtClean="0"/>
              <a:pPr/>
              <a:t>6/9/2019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DD7A1-3A4F-4ADF-B4DE-5AA15C0D1B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04A2D-B5C9-4628-B8F6-FF70BE2F5AB7}" type="datetimeFigureOut">
              <a:rPr lang="en-US" smtClean="0"/>
              <a:pPr/>
              <a:t>6/9/2019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DD7A1-3A4F-4ADF-B4DE-5AA15C0D1B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04A2D-B5C9-4628-B8F6-FF70BE2F5AB7}" type="datetimeFigureOut">
              <a:rPr lang="en-US" smtClean="0"/>
              <a:pPr/>
              <a:t>6/9/2019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DD7A1-3A4F-4ADF-B4DE-5AA15C0D1B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04A2D-B5C9-4628-B8F6-FF70BE2F5AB7}" type="datetimeFigureOut">
              <a:rPr lang="en-US" smtClean="0"/>
              <a:pPr/>
              <a:t>6/9/2019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DD7A1-3A4F-4ADF-B4DE-5AA15C0D1B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04A2D-B5C9-4628-B8F6-FF70BE2F5AB7}" type="datetimeFigureOut">
              <a:rPr lang="en-US" smtClean="0"/>
              <a:pPr/>
              <a:t>6/9/2019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DD7A1-3A4F-4ADF-B4DE-5AA15C0D1B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E04A2D-B5C9-4628-B8F6-FF70BE2F5AB7}" type="datetimeFigureOut">
              <a:rPr lang="en-US" smtClean="0"/>
              <a:pPr/>
              <a:t>6/9/2019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8EDD7A1-3A4F-4ADF-B4DE-5AA15C0D1B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9E04A2D-B5C9-4628-B8F6-FF70BE2F5AB7}" type="datetimeFigureOut">
              <a:rPr lang="en-US" smtClean="0"/>
              <a:pPr/>
              <a:t>6/9/2019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8EDD7A1-3A4F-4ADF-B4DE-5AA15C0D1B8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990600"/>
            <a:ext cx="7851648" cy="1371600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STANDARD XII - ENGLISH</a:t>
            </a:r>
            <a:endParaRPr lang="en-US" sz="4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2590800"/>
            <a:ext cx="7854696" cy="3352800"/>
          </a:xfrm>
        </p:spPr>
        <p:txBody>
          <a:bodyPr>
            <a:normAutofit/>
          </a:bodyPr>
          <a:lstStyle/>
          <a:p>
            <a:pPr algn="ctr"/>
            <a:r>
              <a:rPr lang="en-US" sz="35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Training for Key Resource Persons</a:t>
            </a:r>
          </a:p>
          <a:p>
            <a:pPr algn="ctr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Organized by SCERT</a:t>
            </a:r>
          </a:p>
          <a:p>
            <a:pPr algn="ctr"/>
            <a:endParaRPr lang="en-US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en-US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VENUE: SRI SAIRAM ENGINEERING COLLEGE, CHENNAI</a:t>
            </a:r>
          </a:p>
          <a:p>
            <a:pPr algn="ctr"/>
            <a:r>
              <a:rPr lang="en-US" sz="2000" dirty="0" smtClean="0"/>
              <a:t>DATE: </a:t>
            </a:r>
            <a:r>
              <a:rPr lang="en-US" sz="3200" dirty="0" smtClean="0"/>
              <a:t>11.06.2019 &amp; 12.06.2019</a:t>
            </a:r>
            <a:endParaRPr lang="en-US" sz="3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990600"/>
            <a:ext cx="8229600" cy="199948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are the various methods of teaching grammar?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40386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 </a:t>
            </a:r>
          </a:p>
          <a:p>
            <a:pPr lvl="0"/>
            <a:r>
              <a:rPr lang="en-US" dirty="0" smtClean="0"/>
              <a:t>Inductive teaching</a:t>
            </a:r>
          </a:p>
          <a:p>
            <a:pPr lvl="0"/>
            <a:r>
              <a:rPr lang="en-US" dirty="0" smtClean="0"/>
              <a:t>Deductive teaching</a:t>
            </a:r>
          </a:p>
          <a:p>
            <a:pPr lvl="0"/>
            <a:r>
              <a:rPr lang="en-US" dirty="0" smtClean="0"/>
              <a:t>Interactive teaching / Involvement of students</a:t>
            </a:r>
          </a:p>
          <a:p>
            <a:pPr lvl="0"/>
            <a:r>
              <a:rPr lang="en-US" dirty="0" smtClean="0"/>
              <a:t>Facilitate to explore language through reading and writing </a:t>
            </a:r>
          </a:p>
          <a:p>
            <a:pPr lvl="0"/>
            <a:r>
              <a:rPr lang="en-US" dirty="0" smtClean="0"/>
              <a:t>Self-assessment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2057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are the various ways to improve grammar?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39624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 </a:t>
            </a:r>
          </a:p>
          <a:p>
            <a:pPr lvl="0"/>
            <a:r>
              <a:rPr lang="en-US" dirty="0" smtClean="0"/>
              <a:t>develop reading habit and engross oneself in the books one reads</a:t>
            </a:r>
          </a:p>
          <a:p>
            <a:pPr lvl="0"/>
            <a:r>
              <a:rPr lang="en-US" dirty="0" smtClean="0"/>
              <a:t>listen to people who speak good English</a:t>
            </a:r>
          </a:p>
          <a:p>
            <a:pPr lvl="0"/>
            <a:r>
              <a:rPr lang="en-US" dirty="0" smtClean="0"/>
              <a:t>listen to good radio </a:t>
            </a:r>
            <a:r>
              <a:rPr lang="en-US" dirty="0" err="1" smtClean="0"/>
              <a:t>programmes</a:t>
            </a:r>
            <a:endParaRPr lang="en-US" dirty="0" smtClean="0"/>
          </a:p>
          <a:p>
            <a:pPr lvl="0"/>
            <a:r>
              <a:rPr lang="en-US" dirty="0" smtClean="0"/>
              <a:t>watch TV </a:t>
            </a:r>
            <a:r>
              <a:rPr lang="en-US" dirty="0" err="1" smtClean="0"/>
              <a:t>programmes</a:t>
            </a:r>
            <a:r>
              <a:rPr lang="en-US" dirty="0" smtClean="0"/>
              <a:t> of high language quality</a:t>
            </a:r>
          </a:p>
          <a:p>
            <a:pPr lvl="0"/>
            <a:r>
              <a:rPr lang="en-US" dirty="0" smtClean="0"/>
              <a:t>make it a point to write something everyday – letters or diary entries</a:t>
            </a:r>
          </a:p>
          <a:p>
            <a:pPr lvl="0"/>
            <a:r>
              <a:rPr lang="en-US" dirty="0" smtClean="0"/>
              <a:t>‘Practice makes perfect’ – do a lot of grammar exercises</a:t>
            </a:r>
          </a:p>
          <a:p>
            <a:pPr>
              <a:buNone/>
            </a:pPr>
            <a:r>
              <a:rPr lang="en-US" dirty="0" smtClean="0"/>
              <a:t> 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990600"/>
            <a:ext cx="8229600" cy="1295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to make Grammar teaching and learning interesting?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3962400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 conceiving a variety </a:t>
            </a:r>
            <a:r>
              <a:rPr lang="en-US" smtClean="0"/>
              <a:t>of  fun-filled Grammar games</a:t>
            </a:r>
            <a:endParaRPr lang="en-US" dirty="0" smtClean="0"/>
          </a:p>
          <a:p>
            <a:r>
              <a:rPr lang="en-US" dirty="0" smtClean="0"/>
              <a:t>contextual teaching of Grammar through stories</a:t>
            </a:r>
          </a:p>
          <a:p>
            <a:r>
              <a:rPr lang="en-US" dirty="0" smtClean="0"/>
              <a:t> facilitating pair work and group activities</a:t>
            </a:r>
          </a:p>
          <a:p>
            <a:r>
              <a:rPr lang="en-US" dirty="0" smtClean="0"/>
              <a:t> conducting contests and giving prizes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Ready reckoner for teachers 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143000" y="1752600"/>
          <a:ext cx="7010400" cy="39471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55720"/>
                <a:gridCol w="3154680"/>
              </a:tblGrid>
              <a:tr h="43857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Grammar Topics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Page</a:t>
                      </a:r>
                      <a:r>
                        <a:rPr lang="en-US" baseline="0" dirty="0" smtClean="0"/>
                        <a:t> Numbers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573"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 smtClean="0"/>
                        <a:t>Unit</a:t>
                      </a:r>
                      <a:r>
                        <a:rPr lang="en-US" sz="2000" b="1" baseline="0" dirty="0" smtClean="0"/>
                        <a:t> - 1</a:t>
                      </a:r>
                      <a:endParaRPr lang="en-US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57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Tenses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10 – 12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57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Modal Auxiliaries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12 – 14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57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Reported Speech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14 – 16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573"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 smtClean="0"/>
                        <a:t>Unit - 2</a:t>
                      </a:r>
                      <a:endParaRPr lang="en-US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57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Prepositions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43 – 45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57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Prepositional Phrases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45 – 46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573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Conjunctions &amp; Connectives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46 - 48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Ready reckoner for teachers 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143000" y="1752600"/>
          <a:ext cx="7010400" cy="30700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55720"/>
                <a:gridCol w="3154680"/>
              </a:tblGrid>
              <a:tr h="43857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Grammar Topics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Page</a:t>
                      </a:r>
                      <a:r>
                        <a:rPr lang="en-US" baseline="0" dirty="0" smtClean="0"/>
                        <a:t> Numbers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573"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 smtClean="0"/>
                        <a:t>Unit</a:t>
                      </a:r>
                      <a:r>
                        <a:rPr lang="en-US" sz="2000" b="1" baseline="0" dirty="0" smtClean="0"/>
                        <a:t> - 3</a:t>
                      </a:r>
                      <a:endParaRPr lang="en-US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57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Active &amp; Passive Voice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76 – 78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57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Interrogations / Tag Questions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78 – 82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573"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 smtClean="0"/>
                        <a:t>Unit - 4</a:t>
                      </a:r>
                      <a:endParaRPr lang="en-US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57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Simple, Compound &amp; Complex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121 – 124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57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Conditional Clauses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124 – 125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Ready reckoner for teachers 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143000" y="1752600"/>
          <a:ext cx="7010400" cy="35085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55720"/>
                <a:gridCol w="3154680"/>
              </a:tblGrid>
              <a:tr h="43857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Grammar Topics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Page</a:t>
                      </a:r>
                      <a:r>
                        <a:rPr lang="en-US" baseline="0" dirty="0" smtClean="0"/>
                        <a:t> Numbers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573"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 smtClean="0"/>
                        <a:t>Unit</a:t>
                      </a:r>
                      <a:r>
                        <a:rPr lang="en-US" sz="2000" b="1" baseline="0" dirty="0" smtClean="0"/>
                        <a:t> - 5</a:t>
                      </a:r>
                      <a:endParaRPr lang="en-US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57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66"/>
                          </a:solidFill>
                        </a:rPr>
                        <a:t> </a:t>
                      </a:r>
                      <a:r>
                        <a:rPr lang="en-US" dirty="0" smtClean="0"/>
                        <a:t>Non-finite Verbs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154 – 155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57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Articles &amp; Determiners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57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Degrees of Comparison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156 – 158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573"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 smtClean="0"/>
                        <a:t>Unit - 6</a:t>
                      </a:r>
                      <a:endParaRPr lang="en-US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573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Concord (</a:t>
                      </a:r>
                      <a:r>
                        <a:rPr lang="en-US" sz="1800" dirty="0" smtClean="0"/>
                        <a:t>Subject – Verb Agreement</a:t>
                      </a:r>
                      <a:r>
                        <a:rPr lang="en-US" dirty="0" smtClean="0"/>
                        <a:t>) 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184 – 187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573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Revision Grammar Exercises</a:t>
                      </a:r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/>
                        <a:t>215 - 221</a:t>
                      </a:r>
                      <a:endParaRPr lang="en-US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z="4000" dirty="0" smtClean="0"/>
          </a:p>
          <a:p>
            <a:pPr algn="ctr">
              <a:buNone/>
            </a:pPr>
            <a:r>
              <a:rPr lang="en-US" sz="4000" dirty="0" smtClean="0">
                <a:solidFill>
                  <a:srgbClr val="FF0000"/>
                </a:solidFill>
              </a:rPr>
              <a:t>Thank you, friends.</a:t>
            </a:r>
          </a:p>
          <a:p>
            <a:pPr algn="ctr">
              <a:buNone/>
            </a:pPr>
            <a:r>
              <a:rPr lang="en-US" sz="4000" dirty="0" smtClean="0">
                <a:solidFill>
                  <a:srgbClr val="FF0000"/>
                </a:solidFill>
              </a:rPr>
              <a:t>Happy Teaching!</a:t>
            </a:r>
            <a:endParaRPr lang="en-US" sz="4000" dirty="0">
              <a:solidFill>
                <a:srgbClr val="FF0000"/>
              </a:solidFill>
            </a:endParaRPr>
          </a:p>
        </p:txBody>
      </p:sp>
      <p:pic>
        <p:nvPicPr>
          <p:cNvPr id="4" name="Picture 3" descr="Tulip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4419600"/>
            <a:ext cx="8382000" cy="1752600"/>
          </a:xfrm>
          <a:prstGeom prst="rect">
            <a:avLst/>
          </a:prstGeom>
        </p:spPr>
      </p:pic>
      <p:pic>
        <p:nvPicPr>
          <p:cNvPr id="5" name="Picture 4" descr="Tulip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1066800"/>
            <a:ext cx="8382000" cy="16002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906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/>
              <a:t>Grammar – A Brief Analysis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181600"/>
          </a:xfrm>
          <a:ln w="57150">
            <a:solidFill>
              <a:srgbClr val="00B0F0"/>
            </a:solidFill>
          </a:ln>
        </p:spPr>
        <p:txBody>
          <a:bodyPr>
            <a:normAutofit lnSpcReduction="1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               </a:t>
            </a:r>
            <a:r>
              <a:rPr lang="en-US" dirty="0" smtClean="0">
                <a:solidFill>
                  <a:srgbClr val="FF0000"/>
                </a:solidFill>
              </a:rPr>
              <a:t>Prepared by:</a:t>
            </a:r>
          </a:p>
          <a:p>
            <a:pPr>
              <a:buNone/>
            </a:pPr>
            <a:r>
              <a:rPr lang="en-US" dirty="0" smtClean="0"/>
              <a:t>     Dr. </a:t>
            </a:r>
            <a:r>
              <a:rPr lang="en-US" dirty="0" err="1" smtClean="0"/>
              <a:t>Shashi</a:t>
            </a:r>
            <a:r>
              <a:rPr lang="en-US" dirty="0" smtClean="0"/>
              <a:t> </a:t>
            </a:r>
            <a:r>
              <a:rPr lang="en-US" dirty="0" err="1" smtClean="0"/>
              <a:t>Swaran</a:t>
            </a:r>
            <a:r>
              <a:rPr lang="en-US" dirty="0" smtClean="0"/>
              <a:t> Singh</a:t>
            </a:r>
          </a:p>
          <a:p>
            <a:pPr marL="0" indent="0">
              <a:buNone/>
            </a:pPr>
            <a:r>
              <a:rPr lang="en-US" dirty="0" smtClean="0"/>
              <a:t>     Headmistress</a:t>
            </a:r>
          </a:p>
          <a:p>
            <a:pPr marL="0" indent="0">
              <a:buNone/>
            </a:pPr>
            <a:r>
              <a:rPr lang="en-US" dirty="0" smtClean="0"/>
              <a:t>     </a:t>
            </a:r>
            <a:r>
              <a:rPr lang="en-US" dirty="0" err="1" smtClean="0"/>
              <a:t>Jaigopal</a:t>
            </a:r>
            <a:r>
              <a:rPr lang="en-US" dirty="0" smtClean="0"/>
              <a:t> Govt. Girls’ Hr. Sec. School,</a:t>
            </a:r>
          </a:p>
          <a:p>
            <a:pPr marL="0" indent="0">
              <a:buNone/>
            </a:pPr>
            <a:r>
              <a:rPr lang="en-US" dirty="0" smtClean="0"/>
              <a:t>     </a:t>
            </a:r>
            <a:r>
              <a:rPr lang="en-US" dirty="0" err="1" smtClean="0"/>
              <a:t>Virugambakkam</a:t>
            </a:r>
            <a:r>
              <a:rPr lang="en-US" dirty="0" smtClean="0"/>
              <a:t>, Chennai.</a:t>
            </a:r>
          </a:p>
          <a:p>
            <a:pPr marL="0" indent="0">
              <a:buNone/>
            </a:pPr>
            <a:r>
              <a:rPr lang="en-US" dirty="0" smtClean="0"/>
              <a:t>                                          &amp;</a:t>
            </a:r>
          </a:p>
          <a:p>
            <a:pPr marL="0" indent="0">
              <a:buNone/>
            </a:pPr>
            <a:r>
              <a:rPr lang="en-US" dirty="0" smtClean="0"/>
              <a:t>     N. A. </a:t>
            </a:r>
            <a:r>
              <a:rPr lang="en-US" dirty="0" err="1" smtClean="0"/>
              <a:t>Padmavathy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    Post-Graduate Assistant</a:t>
            </a:r>
          </a:p>
          <a:p>
            <a:pPr marL="0" indent="0">
              <a:buNone/>
            </a:pPr>
            <a:r>
              <a:rPr lang="en-US" dirty="0" smtClean="0"/>
              <a:t>     The </a:t>
            </a:r>
            <a:r>
              <a:rPr lang="en-US" dirty="0" err="1" smtClean="0"/>
              <a:t>Muthialpet</a:t>
            </a:r>
            <a:r>
              <a:rPr lang="en-US" dirty="0" smtClean="0"/>
              <a:t> Higher Secondary School,</a:t>
            </a:r>
          </a:p>
          <a:p>
            <a:pPr marL="0" indent="0">
              <a:buNone/>
            </a:pPr>
            <a:r>
              <a:rPr lang="en-US" dirty="0" smtClean="0"/>
              <a:t>     </a:t>
            </a:r>
            <a:r>
              <a:rPr lang="en-US" dirty="0" err="1" smtClean="0"/>
              <a:t>Mannady</a:t>
            </a:r>
            <a:r>
              <a:rPr lang="en-US" dirty="0" smtClean="0"/>
              <a:t>, Chennai.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248702" y="3382804"/>
            <a:ext cx="26802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600" dirty="0">
                <a:solidFill>
                  <a:prstClr val="black"/>
                </a:solidFill>
              </a:rPr>
              <a:t>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914400"/>
            <a:ext cx="83820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pPr algn="ctr"/>
            <a:r>
              <a:rPr lang="en-US" sz="4000" dirty="0" smtClean="0"/>
              <a:t>What is Grammar in a language?</a:t>
            </a:r>
          </a:p>
          <a:p>
            <a:pPr algn="ctr"/>
            <a:endParaRPr lang="en-US" sz="3600" dirty="0" smtClean="0"/>
          </a:p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RULES OF USAGE</a:t>
            </a:r>
          </a:p>
          <a:p>
            <a:pPr algn="ctr"/>
            <a:endParaRPr lang="en-US" sz="3600" dirty="0" smtClean="0"/>
          </a:p>
          <a:p>
            <a:pPr algn="ctr"/>
            <a:endParaRPr lang="en-US" sz="3600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81000" y="3429000"/>
            <a:ext cx="830580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4000" b="1" i="1" dirty="0" smtClean="0"/>
              <a:t>A prescribed set of rules codified to properly and effectively communicate in a language </a:t>
            </a:r>
          </a:p>
          <a:p>
            <a:pPr lvl="0"/>
            <a:endParaRPr lang="en-US" dirty="0" smtClean="0"/>
          </a:p>
          <a:p>
            <a:pPr lvl="0"/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9144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Various definitions of Grammar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8229600" cy="4953000"/>
          </a:xfrm>
          <a:ln w="57150">
            <a:solidFill>
              <a:srgbClr val="00B0F0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 </a:t>
            </a:r>
            <a:endParaRPr lang="en-US" sz="3000" dirty="0" smtClean="0"/>
          </a:p>
          <a:p>
            <a:pPr lvl="0"/>
            <a:r>
              <a:rPr lang="en-US" sz="3000" dirty="0" smtClean="0"/>
              <a:t>A study of </a:t>
            </a:r>
            <a:r>
              <a:rPr lang="en-US" sz="3000" dirty="0" smtClean="0">
                <a:solidFill>
                  <a:srgbClr val="FF0000"/>
                </a:solidFill>
              </a:rPr>
              <a:t>how</a:t>
            </a:r>
            <a:r>
              <a:rPr lang="en-US" sz="3000" dirty="0" smtClean="0"/>
              <a:t> words and their component </a:t>
            </a:r>
            <a:r>
              <a:rPr lang="en-US" sz="3000" dirty="0" smtClean="0">
                <a:solidFill>
                  <a:srgbClr val="FF0000"/>
                </a:solidFill>
              </a:rPr>
              <a:t>parts</a:t>
            </a:r>
            <a:r>
              <a:rPr lang="en-US" sz="3000" dirty="0" smtClean="0"/>
              <a:t> are </a:t>
            </a:r>
            <a:r>
              <a:rPr lang="en-US" sz="3000" dirty="0" smtClean="0">
                <a:solidFill>
                  <a:srgbClr val="FF0000"/>
                </a:solidFill>
              </a:rPr>
              <a:t>combined</a:t>
            </a:r>
            <a:r>
              <a:rPr lang="en-US" sz="3000" dirty="0" smtClean="0"/>
              <a:t> to make sentences</a:t>
            </a:r>
          </a:p>
          <a:p>
            <a:pPr lvl="0"/>
            <a:r>
              <a:rPr lang="en-US" sz="3000" dirty="0" smtClean="0"/>
              <a:t>A defined system, a precise</a:t>
            </a:r>
            <a:r>
              <a:rPr lang="en-US" sz="3000" dirty="0" smtClean="0">
                <a:solidFill>
                  <a:srgbClr val="FF0000"/>
                </a:solidFill>
              </a:rPr>
              <a:t> pattern </a:t>
            </a:r>
            <a:r>
              <a:rPr lang="en-US" sz="3000" dirty="0" smtClean="0"/>
              <a:t>and an organized</a:t>
            </a:r>
            <a:r>
              <a:rPr lang="en-US" sz="3000" dirty="0" smtClean="0">
                <a:solidFill>
                  <a:srgbClr val="FF0000"/>
                </a:solidFill>
              </a:rPr>
              <a:t> structure </a:t>
            </a:r>
            <a:r>
              <a:rPr lang="en-US" sz="3000" dirty="0" smtClean="0"/>
              <a:t>of a language</a:t>
            </a:r>
          </a:p>
          <a:p>
            <a:pPr lvl="0"/>
            <a:r>
              <a:rPr lang="en-US" sz="3000" dirty="0" smtClean="0">
                <a:solidFill>
                  <a:srgbClr val="FF0000"/>
                </a:solidFill>
              </a:rPr>
              <a:t>Syntax</a:t>
            </a:r>
            <a:r>
              <a:rPr lang="en-US" sz="3000" dirty="0" smtClean="0"/>
              <a:t> - proper arrangement of words and phrases - to make </a:t>
            </a:r>
            <a:r>
              <a:rPr lang="en-US" sz="3000" dirty="0" smtClean="0">
                <a:solidFill>
                  <a:srgbClr val="FF0000"/>
                </a:solidFill>
              </a:rPr>
              <a:t>well-formed </a:t>
            </a:r>
            <a:r>
              <a:rPr lang="en-US" sz="3000" dirty="0" smtClean="0"/>
              <a:t>sentences</a:t>
            </a:r>
          </a:p>
          <a:p>
            <a:pPr lvl="0"/>
            <a:r>
              <a:rPr lang="en-US" sz="3000" dirty="0" smtClean="0"/>
              <a:t> </a:t>
            </a:r>
            <a:r>
              <a:rPr lang="en-US" sz="3000" dirty="0" smtClean="0">
                <a:solidFill>
                  <a:srgbClr val="FF0000"/>
                </a:solidFill>
              </a:rPr>
              <a:t>Morphology</a:t>
            </a:r>
            <a:r>
              <a:rPr lang="en-US" sz="3000" dirty="0" smtClean="0"/>
              <a:t> - the formation of words and their </a:t>
            </a:r>
            <a:r>
              <a:rPr lang="en-US" sz="3000" dirty="0" smtClean="0">
                <a:solidFill>
                  <a:srgbClr val="FF0000"/>
                </a:solidFill>
              </a:rPr>
              <a:t>relationship</a:t>
            </a:r>
            <a:r>
              <a:rPr lang="en-US" sz="3000" dirty="0" smtClean="0"/>
              <a:t> to other words </a:t>
            </a:r>
          </a:p>
          <a:p>
            <a:pPr>
              <a:buNone/>
            </a:pPr>
            <a:endParaRPr lang="en-US" sz="3000" dirty="0" smtClean="0"/>
          </a:p>
          <a:p>
            <a:endParaRPr lang="en-US" sz="3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8153400" cy="1371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 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sz="4400" dirty="0" smtClean="0"/>
              <a:t>Why is Grammar essential and crucial in a language?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720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b="1" dirty="0" smtClean="0"/>
              <a:t>     </a:t>
            </a:r>
            <a:r>
              <a:rPr lang="en-US" dirty="0" smtClean="0"/>
              <a:t> </a:t>
            </a:r>
            <a:endParaRPr lang="en-US" sz="3400" dirty="0" smtClean="0">
              <a:ea typeface="Tahoma" pitchFamily="34" charset="0"/>
              <a:cs typeface="Tahoma" pitchFamily="34" charset="0"/>
            </a:endParaRPr>
          </a:p>
          <a:p>
            <a:pPr lvl="0"/>
            <a:r>
              <a:rPr lang="en-US" sz="3400" dirty="0" smtClean="0">
                <a:ea typeface="Tahoma" pitchFamily="34" charset="0"/>
                <a:cs typeface="Tahoma" pitchFamily="34" charset="0"/>
              </a:rPr>
              <a:t> plays a supportive role in learning a new language with</a:t>
            </a:r>
            <a:r>
              <a:rPr lang="en-US" sz="3400" dirty="0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 clarity</a:t>
            </a:r>
          </a:p>
          <a:p>
            <a:pPr lvl="0"/>
            <a:r>
              <a:rPr lang="en-US" sz="3400" dirty="0" smtClean="0">
                <a:ea typeface="Tahoma" pitchFamily="34" charset="0"/>
                <a:cs typeface="Tahoma" pitchFamily="34" charset="0"/>
              </a:rPr>
              <a:t>helps one to understand the </a:t>
            </a:r>
            <a:r>
              <a:rPr lang="en-US" sz="3400" dirty="0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dynamics </a:t>
            </a:r>
            <a:r>
              <a:rPr lang="en-US" sz="3400" dirty="0" smtClean="0">
                <a:ea typeface="Tahoma" pitchFamily="34" charset="0"/>
                <a:cs typeface="Tahoma" pitchFamily="34" charset="0"/>
              </a:rPr>
              <a:t>of a language </a:t>
            </a:r>
          </a:p>
          <a:p>
            <a:pPr lvl="0"/>
            <a:r>
              <a:rPr lang="en-US" sz="3400" dirty="0" smtClean="0">
                <a:ea typeface="Tahoma" pitchFamily="34" charset="0"/>
                <a:cs typeface="Tahoma" pitchFamily="34" charset="0"/>
              </a:rPr>
              <a:t>acts as a pre-requisite  for  </a:t>
            </a:r>
            <a:r>
              <a:rPr lang="en-US" sz="3400" dirty="0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effective </a:t>
            </a:r>
            <a:r>
              <a:rPr lang="en-US" sz="3400" dirty="0" smtClean="0">
                <a:ea typeface="Tahoma" pitchFamily="34" charset="0"/>
                <a:cs typeface="Tahoma" pitchFamily="34" charset="0"/>
              </a:rPr>
              <a:t>communication</a:t>
            </a:r>
          </a:p>
          <a:p>
            <a:pPr lvl="0"/>
            <a:r>
              <a:rPr lang="en-US" sz="3400" dirty="0" smtClean="0">
                <a:ea typeface="Tahoma" pitchFamily="34" charset="0"/>
                <a:cs typeface="Tahoma" pitchFamily="34" charset="0"/>
              </a:rPr>
              <a:t>facilitates the reader or the listener to </a:t>
            </a:r>
            <a:r>
              <a:rPr lang="en-US" sz="3400" dirty="0" smtClean="0">
                <a:solidFill>
                  <a:srgbClr val="FF0000"/>
                </a:solidFill>
                <a:ea typeface="Tahoma" pitchFamily="34" charset="0"/>
                <a:cs typeface="Tahoma" pitchFamily="34" charset="0"/>
              </a:rPr>
              <a:t>comprehend</a:t>
            </a:r>
            <a:r>
              <a:rPr lang="en-US" sz="3400" dirty="0" smtClean="0">
                <a:ea typeface="Tahoma" pitchFamily="34" charset="0"/>
                <a:cs typeface="Tahoma" pitchFamily="34" charset="0"/>
              </a:rPr>
              <a:t> the intended message accurately</a:t>
            </a:r>
          </a:p>
          <a:p>
            <a:r>
              <a:rPr lang="en-US" sz="3600" dirty="0" smtClean="0"/>
              <a:t> makes the user feel comfortable and </a:t>
            </a:r>
            <a:r>
              <a:rPr lang="en-US" sz="3600" dirty="0" smtClean="0">
                <a:solidFill>
                  <a:srgbClr val="FF0000"/>
                </a:solidFill>
              </a:rPr>
              <a:t>confident</a:t>
            </a:r>
          </a:p>
          <a:p>
            <a:pPr lvl="0"/>
            <a:endParaRPr lang="en-US" sz="3400" dirty="0" smtClean="0">
              <a:ea typeface="Tahoma" pitchFamily="34" charset="0"/>
              <a:cs typeface="Tahoma" pitchFamily="34" charset="0"/>
            </a:endParaRPr>
          </a:p>
          <a:p>
            <a:pPr lvl="0">
              <a:buNone/>
            </a:pPr>
            <a:endParaRPr lang="en-US" sz="3400" dirty="0"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458200" cy="1237488"/>
          </a:xfrm>
        </p:spPr>
        <p:txBody>
          <a:bodyPr>
            <a:normAutofit fontScale="90000"/>
          </a:bodyPr>
          <a:lstStyle/>
          <a:p>
            <a:pPr algn="ctr">
              <a:spcBef>
                <a:spcPts val="0"/>
              </a:spcBef>
            </a:pP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4400" dirty="0" smtClean="0"/>
              <a:t>Why is grammar essential and crucial in a language? (Contd.)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3581400"/>
          </a:xfrm>
        </p:spPr>
        <p:txBody>
          <a:bodyPr>
            <a:normAutofit fontScale="92500" lnSpcReduction="10000"/>
          </a:bodyPr>
          <a:lstStyle/>
          <a:p>
            <a:pPr lvl="0">
              <a:buNone/>
            </a:pPr>
            <a:endParaRPr lang="en-US" sz="2800" dirty="0" smtClean="0"/>
          </a:p>
          <a:p>
            <a:pPr lvl="0"/>
            <a:r>
              <a:rPr lang="en-US" sz="2800" dirty="0" smtClean="0"/>
              <a:t> </a:t>
            </a:r>
            <a:r>
              <a:rPr lang="en-US" sz="3500" dirty="0" smtClean="0"/>
              <a:t>helps the speaker to gain </a:t>
            </a:r>
            <a:r>
              <a:rPr lang="en-US" sz="3500" dirty="0" smtClean="0">
                <a:solidFill>
                  <a:srgbClr val="FF0000"/>
                </a:solidFill>
              </a:rPr>
              <a:t>fluency</a:t>
            </a:r>
          </a:p>
          <a:p>
            <a:r>
              <a:rPr lang="en-US" sz="3500" dirty="0" smtClean="0"/>
              <a:t>enables one to write </a:t>
            </a:r>
            <a:r>
              <a:rPr lang="en-US" sz="3500" dirty="0" smtClean="0">
                <a:solidFill>
                  <a:srgbClr val="FF0000"/>
                </a:solidFill>
              </a:rPr>
              <a:t>flawless</a:t>
            </a:r>
            <a:r>
              <a:rPr lang="en-US" sz="3500" dirty="0" smtClean="0"/>
              <a:t> language </a:t>
            </a:r>
          </a:p>
          <a:p>
            <a:pPr lvl="0"/>
            <a:r>
              <a:rPr lang="en-US" sz="3500" dirty="0" smtClean="0"/>
              <a:t>avoids </a:t>
            </a:r>
            <a:r>
              <a:rPr lang="en-US" sz="3500" dirty="0" smtClean="0">
                <a:solidFill>
                  <a:srgbClr val="FF0000"/>
                </a:solidFill>
              </a:rPr>
              <a:t>ambiguity</a:t>
            </a:r>
            <a:r>
              <a:rPr lang="en-US" sz="3500" dirty="0" smtClean="0"/>
              <a:t> during conversations, debates and discussions</a:t>
            </a:r>
          </a:p>
          <a:p>
            <a:r>
              <a:rPr lang="en-US" sz="3500" dirty="0" smtClean="0"/>
              <a:t>offers a </a:t>
            </a:r>
            <a:r>
              <a:rPr lang="en-US" sz="3500" dirty="0" smtClean="0">
                <a:solidFill>
                  <a:srgbClr val="FF0000"/>
                </a:solidFill>
              </a:rPr>
              <a:t>cutting edge </a:t>
            </a:r>
            <a:r>
              <a:rPr lang="en-US" sz="3500" dirty="0" smtClean="0"/>
              <a:t>over other contenders in competitions and interviews</a:t>
            </a:r>
          </a:p>
          <a:p>
            <a:pPr lvl="0"/>
            <a:endParaRPr lang="en-US" sz="3500" dirty="0" smtClean="0"/>
          </a:p>
          <a:p>
            <a:pPr lvl="0"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685800"/>
            <a:ext cx="8077200" cy="192328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4400" dirty="0" smtClean="0"/>
              <a:t>What are the general objectives of teaching English grammar?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4400" dirty="0" smtClean="0">
                <a:solidFill>
                  <a:srgbClr val="FF0000"/>
                </a:solidFill>
              </a:rPr>
              <a:t>To help students:</a:t>
            </a:r>
            <a:endParaRPr lang="en-US" sz="44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67000"/>
            <a:ext cx="8229600" cy="4191000"/>
          </a:xfrm>
        </p:spPr>
        <p:txBody>
          <a:bodyPr>
            <a:normAutofit/>
          </a:bodyPr>
          <a:lstStyle/>
          <a:p>
            <a:pPr fontAlgn="base">
              <a:buFont typeface="Wingdings" pitchFamily="2" charset="2"/>
              <a:buChar char="Ø"/>
            </a:pPr>
            <a:r>
              <a:rPr lang="en-US" dirty="0" smtClean="0"/>
              <a:t>become familiar with the rules of grammar and exceptions as well</a:t>
            </a:r>
          </a:p>
          <a:p>
            <a:pPr fontAlgn="base">
              <a:buFont typeface="Wingdings" pitchFamily="2" charset="2"/>
              <a:buChar char="Ø"/>
            </a:pPr>
            <a:r>
              <a:rPr lang="en-US" dirty="0" smtClean="0"/>
              <a:t>avoid violating the grammar rules when using the language</a:t>
            </a:r>
          </a:p>
          <a:p>
            <a:pPr fontAlgn="base">
              <a:buFont typeface="Wingdings" pitchFamily="2" charset="2"/>
              <a:buChar char="Ø"/>
            </a:pPr>
            <a:r>
              <a:rPr lang="en-US" dirty="0" smtClean="0"/>
              <a:t>assimilate and observe the conventions of language usage </a:t>
            </a:r>
          </a:p>
          <a:p>
            <a:pPr fontAlgn="base">
              <a:buFont typeface="Wingdings" pitchFamily="2" charset="2"/>
              <a:buChar char="Ø"/>
            </a:pPr>
            <a:r>
              <a:rPr lang="en-US" dirty="0" smtClean="0"/>
              <a:t> identify and understand the nature of mistakes in </a:t>
            </a:r>
            <a:r>
              <a:rPr lang="en-US" dirty="0" smtClean="0"/>
              <a:t>    deployment of a language </a:t>
            </a:r>
            <a:endParaRPr lang="en-US" dirty="0" smtClean="0"/>
          </a:p>
          <a:p>
            <a:pPr fontAlgn="base">
              <a:buFont typeface="Wingdings" pitchFamily="2" charset="2"/>
              <a:buChar char="Ø"/>
            </a:pPr>
            <a:endParaRPr lang="en-US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8077200" cy="192328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4400" dirty="0" smtClean="0"/>
              <a:t>General Objectives Continued…(2)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229600" cy="45720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 lvl="0" fontAlgn="base">
              <a:buFont typeface="Wingdings" pitchFamily="2" charset="2"/>
              <a:buChar char="Ø"/>
            </a:pPr>
            <a:r>
              <a:rPr lang="en-US" dirty="0" smtClean="0"/>
              <a:t>develop their </a:t>
            </a:r>
            <a:r>
              <a:rPr lang="en-US" dirty="0" smtClean="0"/>
              <a:t>professional abilities through soft skills </a:t>
            </a:r>
            <a:endParaRPr lang="en-US" dirty="0" smtClean="0"/>
          </a:p>
          <a:p>
            <a:pPr lvl="0" fontAlgn="base">
              <a:buFont typeface="Wingdings" pitchFamily="2" charset="2"/>
              <a:buChar char="Ø"/>
            </a:pPr>
            <a:r>
              <a:rPr lang="en-US" dirty="0" smtClean="0"/>
              <a:t>convey ideas and express emotions precisely and perfectly </a:t>
            </a:r>
          </a:p>
          <a:p>
            <a:pPr lvl="0" fontAlgn="base">
              <a:buFont typeface="Wingdings" pitchFamily="2" charset="2"/>
              <a:buChar char="Ø"/>
            </a:pPr>
            <a:r>
              <a:rPr lang="en-US" dirty="0" smtClean="0"/>
              <a:t>acquire the four basic language skills in order to communicate lucidly</a:t>
            </a:r>
          </a:p>
          <a:p>
            <a:pPr lvl="0" fontAlgn="base">
              <a:buFont typeface="Wingdings" pitchFamily="2" charset="2"/>
              <a:buChar char="Ø"/>
            </a:pPr>
            <a:r>
              <a:rPr lang="en-US" dirty="0" smtClean="0"/>
              <a:t>develop the linguistic competence required in various life situations</a:t>
            </a:r>
          </a:p>
          <a:p>
            <a:pPr lvl="0" fontAlgn="base">
              <a:buFont typeface="Wingdings" pitchFamily="2" charset="2"/>
              <a:buChar char="Ø"/>
            </a:pPr>
            <a:endParaRPr 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9912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/>
              <a:t>General Objectives Continued...(3)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fontAlgn="base">
              <a:buNone/>
            </a:pPr>
            <a:endParaRPr lang="en-US" dirty="0" smtClean="0"/>
          </a:p>
          <a:p>
            <a:pPr lvl="0" fontAlgn="base">
              <a:buFont typeface="Wingdings" pitchFamily="2" charset="2"/>
              <a:buChar char="Ø"/>
            </a:pPr>
            <a:r>
              <a:rPr lang="en-US" dirty="0" smtClean="0"/>
              <a:t>develop insight into the structure of English language</a:t>
            </a:r>
          </a:p>
          <a:p>
            <a:pPr lvl="0" fontAlgn="base">
              <a:buFont typeface="Wingdings" pitchFamily="2" charset="2"/>
              <a:buChar char="Ø"/>
            </a:pPr>
            <a:r>
              <a:rPr lang="en-US" dirty="0" smtClean="0"/>
              <a:t>develop  a penchant towards learning English </a:t>
            </a:r>
          </a:p>
          <a:p>
            <a:pPr lvl="0" fontAlgn="base">
              <a:buFont typeface="Wingdings" pitchFamily="2" charset="2"/>
              <a:buChar char="Ø"/>
            </a:pPr>
            <a:r>
              <a:rPr lang="en-US" dirty="0" smtClean="0"/>
              <a:t>use standard English in the international arena </a:t>
            </a:r>
          </a:p>
          <a:p>
            <a:pPr lvl="0" fontAlgn="base">
              <a:buFont typeface="Wingdings" pitchFamily="2" charset="2"/>
              <a:buChar char="Ø"/>
            </a:pPr>
            <a:r>
              <a:rPr lang="en-US" dirty="0" smtClean="0"/>
              <a:t> create awareness on the importance of  using correct English in the digital era</a:t>
            </a:r>
          </a:p>
          <a:p>
            <a:pPr fontAlgn="base">
              <a:buFont typeface="Wingdings" pitchFamily="2" charset="2"/>
              <a:buChar char="Ø"/>
            </a:pPr>
            <a:r>
              <a:rPr lang="en-US" dirty="0" smtClean="0"/>
              <a:t>acquire the ability to analyze the structure of sentences using proper grammatical terminology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1175</TotalTime>
  <Words>463</Words>
  <Application>Microsoft Office PowerPoint</Application>
  <PresentationFormat>On-screen Show (4:3)</PresentationFormat>
  <Paragraphs>137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Flow</vt:lpstr>
      <vt:lpstr>STANDARD XII - ENGLISH</vt:lpstr>
      <vt:lpstr>Grammar – A Brief Analysis</vt:lpstr>
      <vt:lpstr>Slide 3</vt:lpstr>
      <vt:lpstr>                 Various definitions of Grammar</vt:lpstr>
      <vt:lpstr>                 Why is Grammar essential and crucial in a language? </vt:lpstr>
      <vt:lpstr>  Why is grammar essential and crucial in a language? (Contd.)</vt:lpstr>
      <vt:lpstr>                       What are the general objectives of teaching English grammar? To help students:</vt:lpstr>
      <vt:lpstr>                    General Objectives Continued…(2) </vt:lpstr>
      <vt:lpstr>General Objectives Continued...(3)</vt:lpstr>
      <vt:lpstr>What are the various methods of teaching grammar? </vt:lpstr>
      <vt:lpstr>What are the various ways to improve grammar? </vt:lpstr>
      <vt:lpstr>How to make Grammar teaching and learning interesting?</vt:lpstr>
      <vt:lpstr>Ready reckoner for teachers </vt:lpstr>
      <vt:lpstr>Ready reckoner for teachers </vt:lpstr>
      <vt:lpstr>Ready reckoner for teachers </vt:lpstr>
      <vt:lpstr>Slide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grammar</dc:title>
  <dc:creator>THARINI</dc:creator>
  <cp:lastModifiedBy>THARINI</cp:lastModifiedBy>
  <cp:revision>142</cp:revision>
  <dcterms:created xsi:type="dcterms:W3CDTF">2019-06-02T01:01:50Z</dcterms:created>
  <dcterms:modified xsi:type="dcterms:W3CDTF">2019-06-09T15:42:54Z</dcterms:modified>
</cp:coreProperties>
</file>